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4" r:id="rId2"/>
    <p:sldId id="316" r:id="rId3"/>
    <p:sldId id="315" r:id="rId4"/>
    <p:sldId id="317" r:id="rId5"/>
    <p:sldId id="319" r:id="rId6"/>
    <p:sldId id="320" r:id="rId7"/>
    <p:sldId id="321" r:id="rId8"/>
    <p:sldId id="322" r:id="rId9"/>
    <p:sldId id="323" r:id="rId10"/>
    <p:sldId id="327" r:id="rId11"/>
    <p:sldId id="328" r:id="rId12"/>
    <p:sldId id="326" r:id="rId13"/>
    <p:sldId id="282" r:id="rId14"/>
    <p:sldId id="324" r:id="rId15"/>
    <p:sldId id="32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58209-B9B3-404F-AD8F-97EE87526352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435E5-E51D-488D-8CB1-7C562FD4F5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32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40792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19224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627017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69423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001459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61981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7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13463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8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62112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9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659341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10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98589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061968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12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75691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13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79307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372969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308284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04057-E168-49F7-AC37-8E65BEDC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6D0DA-B25D-4CA4-9949-DFDD33BAA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4D5DE-46C8-44B0-A6E1-7FA156EE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EA3E4-D7C2-473D-8DA4-B5562EBC5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5D4CC-33B2-47AD-9EDD-9ABC9BA08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93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73A2-CC56-4F77-82EC-548723A49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6B4D7-CDA1-4BB5-91E3-C89935F7D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F9125-6E76-4658-869D-4A4B63AF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B01C3-CB1F-40D1-BAFA-749CFCBE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74311-BD57-4768-98F4-8A70760B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07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1A21D-8B90-46AC-9130-8C0087D5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FE639-3FAE-4783-B828-C5D50995D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1F3E5-4514-4163-AB5E-1E12AD6E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0FB19-7D67-4A2F-949B-F75E420A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12FA0-07A3-4820-B837-3DA93838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64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CF8E-C165-450A-B81D-4E41AE320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14017-F171-4141-998C-19027B100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3385B-3A51-4B3A-B489-7BCE44DD9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6A3EA-CB58-4305-B189-BBE382D2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EFE14-C784-4722-A9B9-285DADDC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F84A3-5785-4C7E-BDA6-ADB0604A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36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12796-B63C-4846-BBC3-24E129936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3CF93-83BB-49C2-A5C4-0FBE1BC3C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6CCEC-C269-480D-9449-74AAA546F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901A7F-1EE9-4EB8-958B-BAF099BEC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8F5E98-91F0-4812-AB94-DDDD47F8E2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FD8E1F-B258-4FE1-89B0-E5A025E75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4B3CD1-6F12-4944-A740-A63484CF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9C05CF-565D-44C7-92D0-279B18D3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479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87955-23DA-4A17-B8B1-0B2E9AF0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57362-927C-4D95-8CD1-9FC30C18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7734E-DE17-4B92-A853-934518B6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F98D2A-33AF-4852-9B14-C9F912B31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473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4802A4-0D94-4E46-A01E-A7EF64D7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87B235-1C5E-4BF5-9FB2-1697AE9A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D4B1A-D151-4A28-913A-866FA6A9F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38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A816B-ECE1-4A22-A67F-E28EA2C6C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04FC4-018B-47BC-9CF4-6ED7C3499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593B1-32ED-461B-BD89-9EE2329BD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5576D-E4F3-4864-8166-25AC7E8D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D897C-98F4-45CA-9929-978435656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3015E-97E1-4E7E-908C-2F124F96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17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5EF1A-FDCC-426D-99D2-5C890B7E5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F468BF-C914-4E0D-A683-3BDD89D81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B5F5D-6D42-447C-9B56-548F1983A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6E70E-AE7B-409B-AF9C-CFFD4AFF1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84F51-6416-43B6-871B-C7730E72F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E56CA-6078-4957-84BE-41F1AC4D3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270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1BFE-587E-43A9-BA85-5E1E76FDF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B2D414-DD6A-4ECC-971B-4DAD5B7E9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9428E-2026-48C0-A0A2-FC7FCE34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DCDA6-2F3B-4F38-949B-4E3360220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AE579-1B3A-40F0-893F-F73E5A20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72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662E9C-F172-45E0-8626-FE2C111DA8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44C2F2-F7EF-43A9-8639-03A8857CA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2626B-091A-4B7B-93D3-B8F25002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64BE4-97D7-422D-817A-230137E0C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AFF4A-8072-4D62-AC94-1973197F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2215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dirty="0"/>
              <a:t>Click to edit </a:t>
            </a:r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dirty="0"/>
              <a:t>style</a:t>
            </a:r>
          </a:p>
        </p:txBody>
      </p:sp>
      <p:sp>
        <p:nvSpPr>
          <p:cNvPr id="11" name="subtitle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4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4" name="Freeform: Shape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390413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1" name="Content placeholder 47" descr="Click icon to add pictur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 descr="Click icon to add pictur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5" name="Content placeholder 47" descr="Click icon to add pictur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7" name="Content placeholder 47" descr="Click icon to add pictur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1" name="Content placeholder 47" descr="Click icon to add pictur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3" name="Content placeholder 47" descr="Click icon to add pictur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9" name="Content placeholder 47" descr="Click icon to add pictur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4629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1D85E6-DD93-41C9-8C72-26E014DB2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0604D-391D-4EA3-86FF-AE975FCDD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A2840-7088-4C2E-8BAB-86CBC6A0B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381F9-82F9-4204-AF38-B1E5069B9853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45555-A7EF-4176-9F1E-2FC5F5374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830EE-60C7-4BD3-A555-80B81D0D7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C35A0-7FD8-4556-B132-5D986140C6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22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53437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2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Enterprise Structure - Configuration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Company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Edit, Copy, Delete, Check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company code to company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fiscal year Variant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company code fiscal year variant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Variants for Open Posting Periods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Variants to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Open and Close Posting Period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Field Status Variant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company code to field status variants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document types for entry 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Document Number ranges for entry 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Posting Keys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Tolerance Group for employees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Edit Chart of Accounts List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Account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Retained Earnings Account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Company code to chart of accounts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Controlling Area - 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Controlling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Profit Center Standard Hierarchy in controlling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Standard Hierarchy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Dummy Profit Center (Optional)</a:t>
            </a:r>
          </a:p>
          <a:p>
            <a:r>
              <a:rPr lang="en-US" b="1" dirty="0">
                <a:solidFill>
                  <a:srgbClr val="FF0000"/>
                </a:solidFill>
              </a:rPr>
              <a:t>Creation Of GL Account Master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GL Accounts ( Individual Processing)</a:t>
            </a:r>
          </a:p>
          <a:p>
            <a:r>
              <a:rPr lang="en-US" b="1" dirty="0">
                <a:solidFill>
                  <a:srgbClr val="FF0000"/>
                </a:solidFill>
              </a:rPr>
              <a:t>End User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General Postings </a:t>
            </a:r>
            <a:r>
              <a:rPr lang="en-US" b="1" dirty="0">
                <a:solidFill>
                  <a:schemeClr val="tx1"/>
                </a:solidFill>
              </a:rPr>
              <a:t>F-02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Enter GL Account Document </a:t>
            </a:r>
            <a:r>
              <a:rPr lang="en-US" b="1" dirty="0">
                <a:solidFill>
                  <a:schemeClr val="tx1"/>
                </a:solidFill>
              </a:rPr>
              <a:t>FB50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GL Account Line Item Display GL View </a:t>
            </a:r>
            <a:r>
              <a:rPr lang="en-US" b="1" dirty="0">
                <a:solidFill>
                  <a:schemeClr val="tx1"/>
                </a:solidFill>
              </a:rPr>
              <a:t>FAGLL03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GL Account Line Item Display </a:t>
            </a:r>
            <a:r>
              <a:rPr lang="en-US" b="1" dirty="0">
                <a:solidFill>
                  <a:schemeClr val="tx1"/>
                </a:solidFill>
              </a:rPr>
              <a:t>FBL3N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GL Account Balance Display </a:t>
            </a:r>
            <a:r>
              <a:rPr lang="en-US" b="1" dirty="0">
                <a:solidFill>
                  <a:schemeClr val="tx1"/>
                </a:solidFill>
              </a:rPr>
              <a:t>FAGLL03</a:t>
            </a:r>
          </a:p>
          <a:p>
            <a:r>
              <a:rPr lang="en-US" b="1" dirty="0">
                <a:solidFill>
                  <a:srgbClr val="FF0000"/>
                </a:solidFill>
              </a:rPr>
              <a:t>Document Splitting - Configuration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Classify GL Accounts for document splitting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Classify Document type for document splitting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Zero Balance Clearing Account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Document Splitting Characteristics for General Ledger Accounting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Activate Document Splitting</a:t>
            </a:r>
          </a:p>
        </p:txBody>
      </p:sp>
    </p:spTree>
    <p:extLst>
      <p:ext uri="{BB962C8B-B14F-4D97-AF65-F5344CB8AC3E}">
        <p14:creationId xmlns:p14="http://schemas.microsoft.com/office/powerpoint/2010/main" val="939880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3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Reference Documents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General Document Parking F-65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Posting Parked Documents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 /Delete FBV0</a:t>
            </a:r>
          </a:p>
          <a:p>
            <a:r>
              <a:rPr lang="en-US" b="1" dirty="0">
                <a:solidFill>
                  <a:srgbClr val="FF0000"/>
                </a:solidFill>
              </a:rPr>
              <a:t>Sample Document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Document Number Ranges for Entry View </a:t>
            </a:r>
            <a:r>
              <a:rPr lang="en-US" b="1" dirty="0">
                <a:solidFill>
                  <a:schemeClr val="tx1"/>
                </a:solidFill>
              </a:rPr>
              <a:t>FBN1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Sample Document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Sample Document </a:t>
            </a:r>
            <a:r>
              <a:rPr lang="en-US" b="1" dirty="0">
                <a:solidFill>
                  <a:schemeClr val="tx1"/>
                </a:solidFill>
              </a:rPr>
              <a:t>F-01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To View or Change Sample Document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Change </a:t>
            </a:r>
            <a:r>
              <a:rPr lang="en-US" b="1" dirty="0">
                <a:solidFill>
                  <a:schemeClr val="tx1"/>
                </a:solidFill>
              </a:rPr>
              <a:t>FBM2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Posting Sample Document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General Posting </a:t>
            </a:r>
            <a:r>
              <a:rPr lang="en-US" b="1" dirty="0">
                <a:solidFill>
                  <a:schemeClr val="tx1"/>
                </a:solidFill>
              </a:rPr>
              <a:t>F-02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Delete Sample Document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Delete </a:t>
            </a:r>
            <a:r>
              <a:rPr lang="en-US" b="1" dirty="0">
                <a:solidFill>
                  <a:schemeClr val="tx1"/>
                </a:solidFill>
              </a:rPr>
              <a:t>F.57</a:t>
            </a:r>
          </a:p>
          <a:p>
            <a:r>
              <a:rPr lang="en-US" b="1" dirty="0">
                <a:solidFill>
                  <a:srgbClr val="FF0000"/>
                </a:solidFill>
              </a:rPr>
              <a:t>Recurring Entries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Document Number Ranges for Entry View </a:t>
            </a:r>
            <a:r>
              <a:rPr lang="en-US" b="1" dirty="0">
                <a:solidFill>
                  <a:schemeClr val="tx1"/>
                </a:solidFill>
              </a:rPr>
              <a:t>FBN1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Recurring Document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Recurring Document </a:t>
            </a:r>
            <a:r>
              <a:rPr lang="en-US" b="1" dirty="0">
                <a:solidFill>
                  <a:schemeClr val="tx1"/>
                </a:solidFill>
              </a:rPr>
              <a:t>FBD1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View Recurring Document (Lists) </a:t>
            </a:r>
            <a:r>
              <a:rPr lang="en-US" b="1" dirty="0">
                <a:solidFill>
                  <a:schemeClr val="tx1"/>
                </a:solidFill>
              </a:rPr>
              <a:t>F.15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Execute Recurring Document</a:t>
            </a:r>
            <a:r>
              <a:rPr lang="en-US" b="1" dirty="0">
                <a:solidFill>
                  <a:schemeClr val="tx1"/>
                </a:solidFill>
              </a:rPr>
              <a:t> F.14</a:t>
            </a:r>
          </a:p>
          <a:p>
            <a:r>
              <a:rPr lang="en-US" b="1" dirty="0">
                <a:solidFill>
                  <a:srgbClr val="FF0000"/>
                </a:solidFill>
              </a:rPr>
              <a:t>Account Assignment model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Create Account Assignment Model </a:t>
            </a:r>
            <a:r>
              <a:rPr lang="en-US" b="1" dirty="0">
                <a:solidFill>
                  <a:schemeClr val="tx1"/>
                </a:solidFill>
              </a:rPr>
              <a:t>FKMT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Accounts Payable -Configuration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Account Groups with Screen layout (vendors)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Screen layout per company code (vendors)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Number Ranges for Vendor Accounts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Number ranges to Vendor Account Groups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Tolerance Groups</a:t>
            </a:r>
          </a:p>
          <a:p>
            <a:r>
              <a:rPr lang="en-US" b="1" dirty="0">
                <a:solidFill>
                  <a:srgbClr val="FF0000"/>
                </a:solidFill>
              </a:rPr>
              <a:t>Accounts Payable BP –Configuration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Ranges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Grouping and Assign Number Ranges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Master Data Synchronization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Assignment for Direction BP to Vendor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b="1" dirty="0">
              <a:solidFill>
                <a:schemeClr val="tx1"/>
              </a:solidFill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Master Data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Reconciliation </a:t>
            </a:r>
            <a:r>
              <a:rPr lang="en-US" b="1" dirty="0">
                <a:solidFill>
                  <a:srgbClr val="FF0000"/>
                </a:solidFill>
              </a:rPr>
              <a:t>GL Account Master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</a:t>
            </a:r>
            <a:r>
              <a:rPr lang="en-US" dirty="0">
                <a:solidFill>
                  <a:srgbClr val="FF0000"/>
                </a:solidFill>
              </a:rPr>
              <a:t>BP and Supplier Master</a:t>
            </a:r>
          </a:p>
        </p:txBody>
      </p:sp>
    </p:spTree>
    <p:extLst>
      <p:ext uri="{BB962C8B-B14F-4D97-AF65-F5344CB8AC3E}">
        <p14:creationId xmlns:p14="http://schemas.microsoft.com/office/powerpoint/2010/main" val="200067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4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House Bank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Bank Related GL Accounts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House banks –</a:t>
            </a:r>
            <a:r>
              <a:rPr lang="en-US" b="1" dirty="0">
                <a:solidFill>
                  <a:srgbClr val="FF0000"/>
                </a:solidFill>
              </a:rPr>
              <a:t>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Ranges for Check </a:t>
            </a:r>
            <a:r>
              <a:rPr lang="en-US" b="1" dirty="0">
                <a:solidFill>
                  <a:srgbClr val="FF0000"/>
                </a:solidFill>
              </a:rPr>
              <a:t>–Configuration</a:t>
            </a:r>
          </a:p>
          <a:p>
            <a:r>
              <a:rPr lang="en-US" b="1" dirty="0">
                <a:solidFill>
                  <a:srgbClr val="FF0000"/>
                </a:solidFill>
              </a:rPr>
              <a:t>End User Area for AP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 Vendor Invoice –</a:t>
            </a:r>
            <a:r>
              <a:rPr lang="en-US" b="1" dirty="0">
                <a:solidFill>
                  <a:schemeClr val="tx1"/>
                </a:solidFill>
              </a:rPr>
              <a:t>F-43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 Vendor Invoice -</a:t>
            </a:r>
            <a:r>
              <a:rPr lang="en-US" b="1" dirty="0">
                <a:solidFill>
                  <a:schemeClr val="tx1"/>
                </a:solidFill>
              </a:rPr>
              <a:t>FB60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Vendor Line Item Display-</a:t>
            </a:r>
            <a:r>
              <a:rPr lang="en-US" b="1" dirty="0">
                <a:solidFill>
                  <a:schemeClr val="tx1"/>
                </a:solidFill>
              </a:rPr>
              <a:t> FBL1N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Outgoing Payment –</a:t>
            </a:r>
            <a:r>
              <a:rPr lang="en-US" b="1" dirty="0">
                <a:solidFill>
                  <a:schemeClr val="tx1"/>
                </a:solidFill>
              </a:rPr>
              <a:t>F-53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manual Checks -</a:t>
            </a:r>
            <a:r>
              <a:rPr lang="en-US" b="1" dirty="0">
                <a:solidFill>
                  <a:schemeClr val="tx1"/>
                </a:solidFill>
              </a:rPr>
              <a:t>FCH5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Display Check Register –</a:t>
            </a:r>
            <a:r>
              <a:rPr lang="en-US" b="1" dirty="0">
                <a:solidFill>
                  <a:schemeClr val="tx1"/>
                </a:solidFill>
              </a:rPr>
              <a:t>FCHN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Check encashment Date updating- </a:t>
            </a:r>
            <a:r>
              <a:rPr lang="en-US" b="1" dirty="0">
                <a:solidFill>
                  <a:schemeClr val="tx1"/>
                </a:solidFill>
              </a:rPr>
              <a:t>FCH6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How to create Void reason code –</a:t>
            </a:r>
            <a:r>
              <a:rPr lang="en-US" b="1" dirty="0">
                <a:solidFill>
                  <a:schemeClr val="tx1"/>
                </a:solidFill>
              </a:rPr>
              <a:t>FCHV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Delete Encashment Date data –</a:t>
            </a:r>
            <a:r>
              <a:rPr lang="en-US" b="1" dirty="0">
                <a:solidFill>
                  <a:schemeClr val="tx1"/>
                </a:solidFill>
              </a:rPr>
              <a:t>FCHG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Cancel Check – </a:t>
            </a:r>
            <a:r>
              <a:rPr lang="en-US" b="1" dirty="0">
                <a:solidFill>
                  <a:schemeClr val="tx1"/>
                </a:solidFill>
              </a:rPr>
              <a:t>FCH8</a:t>
            </a:r>
          </a:p>
          <a:p>
            <a:r>
              <a:rPr lang="en-US" dirty="0">
                <a:solidFill>
                  <a:srgbClr val="FF0000"/>
                </a:solidFill>
              </a:rPr>
              <a:t>Define Alternative Reconciliation Account for down payment – FBKP 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Vendor Down payment request </a:t>
            </a:r>
            <a:r>
              <a:rPr lang="en-US" b="1" dirty="0">
                <a:solidFill>
                  <a:schemeClr val="tx1"/>
                </a:solidFill>
              </a:rPr>
              <a:t>F-47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Down Payment –</a:t>
            </a:r>
            <a:r>
              <a:rPr lang="en-US" b="1" dirty="0">
                <a:solidFill>
                  <a:schemeClr val="tx1"/>
                </a:solidFill>
              </a:rPr>
              <a:t>F-48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Down payment Clearing -</a:t>
            </a:r>
            <a:r>
              <a:rPr lang="en-US" b="1" dirty="0">
                <a:solidFill>
                  <a:schemeClr val="tx1"/>
                </a:solidFill>
              </a:rPr>
              <a:t>F-54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Clear Normal Items –</a:t>
            </a:r>
            <a:r>
              <a:rPr lang="en-US" b="1" dirty="0">
                <a:solidFill>
                  <a:schemeClr val="tx1"/>
                </a:solidFill>
              </a:rPr>
              <a:t>F-44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Credit Memo Posting –</a:t>
            </a:r>
            <a:r>
              <a:rPr lang="en-US" b="1" dirty="0">
                <a:solidFill>
                  <a:schemeClr val="tx1"/>
                </a:solidFill>
              </a:rPr>
              <a:t>F-41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Credit Memo Posting – </a:t>
            </a:r>
            <a:r>
              <a:rPr lang="en-US" b="1" dirty="0">
                <a:solidFill>
                  <a:schemeClr val="tx1"/>
                </a:solidFill>
              </a:rPr>
              <a:t>FB65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33337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Define Reason Code for payment Difference          (manual outgoing payments) –Configuration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Define Accounts for Payment Difference (manual outgoing payment)- Configuration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Maintain Payment Terms – Configuration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Assign Discount allowed GL Accounts to transaction key –Configuration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Automatic Payment Program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All company codes for payment Transactions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Paying company code for payment Transactions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Payment methods per country for payment transactions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Payment methods per company code for payment Transactions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bank determination for payment transactions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Run payment program F110 –End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671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5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Accounts Receivable –Configuration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Account Groups with screen layout (Customer)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Screen layout per company code (Customers)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Number Ranges for customer Accounts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Number Ranges to customer Account Group</a:t>
            </a:r>
          </a:p>
          <a:p>
            <a:r>
              <a:rPr lang="en-US" dirty="0">
                <a:solidFill>
                  <a:srgbClr val="FF0000"/>
                </a:solidFill>
              </a:rPr>
              <a:t>BP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Ranges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Assignment for direction BP to customer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Assignment for Direction BP to Customer</a:t>
            </a:r>
          </a:p>
          <a:p>
            <a:r>
              <a:rPr lang="en-US" dirty="0">
                <a:solidFill>
                  <a:srgbClr val="FF0000"/>
                </a:solidFill>
              </a:rPr>
              <a:t>Creation of customer (Accounts Receivable) Reconciliation Account </a:t>
            </a:r>
            <a:r>
              <a:rPr lang="en-US" b="1" dirty="0">
                <a:solidFill>
                  <a:srgbClr val="FF0000"/>
                </a:solidFill>
              </a:rPr>
              <a:t>FS00</a:t>
            </a:r>
          </a:p>
          <a:p>
            <a:r>
              <a:rPr lang="en-US" dirty="0">
                <a:solidFill>
                  <a:srgbClr val="FF0000"/>
                </a:solidFill>
              </a:rPr>
              <a:t>Creation of Customer Master Record </a:t>
            </a:r>
            <a:r>
              <a:rPr lang="en-US" b="1" dirty="0">
                <a:solidFill>
                  <a:srgbClr val="FF0000"/>
                </a:solidFill>
              </a:rPr>
              <a:t>BP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Posting Customer Invoice </a:t>
            </a:r>
            <a:r>
              <a:rPr lang="en-US" b="1" dirty="0">
                <a:solidFill>
                  <a:schemeClr val="tx1"/>
                </a:solidFill>
              </a:rPr>
              <a:t>F-22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 Customer Invoice FB70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Customer Line Item Display </a:t>
            </a:r>
            <a:r>
              <a:rPr lang="en-US" b="1" dirty="0">
                <a:solidFill>
                  <a:srgbClr val="FF0000"/>
                </a:solidFill>
              </a:rPr>
              <a:t>FBL5N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Incoming Payments –F-28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5724525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Maintain Terms of payment –OBB8 (Configuration)</a:t>
            </a:r>
          </a:p>
          <a:p>
            <a:r>
              <a:rPr lang="en-US" dirty="0">
                <a:solidFill>
                  <a:srgbClr val="FF0000"/>
                </a:solidFill>
              </a:rPr>
              <a:t>Define Accounts for cash Discount Granted OBXI (Configuration)</a:t>
            </a:r>
          </a:p>
          <a:p>
            <a:r>
              <a:rPr lang="en-US" dirty="0">
                <a:solidFill>
                  <a:srgbClr val="FF0000"/>
                </a:solidFill>
              </a:rPr>
              <a:t>Define Dunning Procedures FBMP (configuration)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Dunning F150 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Customer Credit Memo –F-22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Customer Credit Memo – FB75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Down Payment Request –F-37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 Customer Advance -F-29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Transfer Advance to Normal Payment –F-39</a:t>
            </a:r>
          </a:p>
          <a:p>
            <a:r>
              <a:rPr lang="en-US" dirty="0">
                <a:solidFill>
                  <a:srgbClr val="FF0000"/>
                </a:solidFill>
              </a:rPr>
              <a:t>Electronic Bank Reconciliation Statement (EBRS)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Account Symbol for transaction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GL Accounts to the Accounts symbol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key for Posting rule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Posting Rule for Posting key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Transaction type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External Transaction type to Posting rule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Bank Accounts to Transaction types</a:t>
            </a:r>
          </a:p>
          <a:p>
            <a:r>
              <a:rPr lang="en-US" dirty="0">
                <a:solidFill>
                  <a:schemeClr val="tx1"/>
                </a:solidFill>
              </a:rPr>
              <a:t>Bank Statement upload </a:t>
            </a:r>
            <a:r>
              <a:rPr lang="en-US" b="1" dirty="0">
                <a:solidFill>
                  <a:srgbClr val="FF0000"/>
                </a:solidFill>
              </a:rPr>
              <a:t>FF_5 End User </a:t>
            </a:r>
          </a:p>
          <a:p>
            <a:r>
              <a:rPr lang="en-US" dirty="0">
                <a:solidFill>
                  <a:schemeClr val="tx1"/>
                </a:solidFill>
              </a:rPr>
              <a:t>Postprocess electronic bank statement </a:t>
            </a:r>
            <a:r>
              <a:rPr lang="en-US" b="1" dirty="0">
                <a:solidFill>
                  <a:srgbClr val="FF0000"/>
                </a:solidFill>
              </a:rPr>
              <a:t>FEBAN End User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40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6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Asset Accounting –Configuration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To Copy Reference Chart of Depreciation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Description of chart of Depreciation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Copy/Delete Depreciation Areas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Depreciation 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Input &amp; Output Tax indicator for non taxable acquisition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Accounting Principle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Accounting Principle to ledger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Settings for ledger and currency type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chart of Depreciation to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Technical clearing account for Integrated Asset Acquisition GL Map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Document Type for Posting of Depreciation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Account Determination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Screen layout Rules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Range Interval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Asset Class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GL Accounts </a:t>
            </a:r>
            <a:r>
              <a:rPr lang="en-US" b="1" dirty="0">
                <a:solidFill>
                  <a:srgbClr val="FF0000"/>
                </a:solidFill>
              </a:rPr>
              <a:t>FS00 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Configuration to the determine the GL Account to post the asset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Determine Depreciation Areas in the Asset Class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33337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Intervals and Posting Rules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LVA Asset Classes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Amount for low Value Assets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Base Methods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Declining Balance method (Optional)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Multilevel Methods (important)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Period Control methods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Depreciation Key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Screen Layout for Asset Master Data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Screen layout for Asset Depreciation 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Activate Account Assignment Objects</a:t>
            </a:r>
          </a:p>
          <a:p>
            <a:r>
              <a:rPr lang="en-US" b="1" dirty="0">
                <a:solidFill>
                  <a:srgbClr val="FF0000"/>
                </a:solidFill>
              </a:rPr>
              <a:t>Data Migration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Transfer Date/Last closed Fiscal year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Specify Last Period Posted in </a:t>
            </a:r>
            <a:r>
              <a:rPr lang="en-US" dirty="0" err="1">
                <a:solidFill>
                  <a:schemeClr val="tx1"/>
                </a:solidFill>
              </a:rPr>
              <a:t>Prv.System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Transf.During</a:t>
            </a:r>
            <a:r>
              <a:rPr lang="en-US" dirty="0">
                <a:solidFill>
                  <a:schemeClr val="tx1"/>
                </a:solidFill>
              </a:rPr>
              <a:t> FY)</a:t>
            </a:r>
          </a:p>
          <a:p>
            <a:r>
              <a:rPr lang="en-US" b="1" dirty="0">
                <a:solidFill>
                  <a:srgbClr val="FF0000"/>
                </a:solidFill>
              </a:rPr>
              <a:t>Asset End User</a:t>
            </a:r>
          </a:p>
          <a:p>
            <a:r>
              <a:rPr lang="en-US" dirty="0">
                <a:solidFill>
                  <a:schemeClr val="tx1"/>
                </a:solidFill>
              </a:rPr>
              <a:t>Asset Creation </a:t>
            </a:r>
            <a:r>
              <a:rPr lang="en-US" b="1" dirty="0">
                <a:solidFill>
                  <a:schemeClr val="tx1"/>
                </a:solidFill>
              </a:rPr>
              <a:t>AS01</a:t>
            </a:r>
          </a:p>
          <a:p>
            <a:r>
              <a:rPr lang="en-US" dirty="0">
                <a:solidFill>
                  <a:schemeClr val="tx1"/>
                </a:solidFill>
              </a:rPr>
              <a:t>External Acquisition </a:t>
            </a:r>
            <a:r>
              <a:rPr lang="en-US" b="1" dirty="0">
                <a:solidFill>
                  <a:schemeClr val="tx1"/>
                </a:solidFill>
              </a:rPr>
              <a:t>F-90</a:t>
            </a:r>
          </a:p>
          <a:p>
            <a:r>
              <a:rPr lang="en-US" dirty="0">
                <a:solidFill>
                  <a:schemeClr val="tx1"/>
                </a:solidFill>
              </a:rPr>
              <a:t>Asset Explorer </a:t>
            </a:r>
            <a:r>
              <a:rPr lang="en-US" b="1" dirty="0">
                <a:solidFill>
                  <a:schemeClr val="tx1"/>
                </a:solidFill>
              </a:rPr>
              <a:t>AW01N</a:t>
            </a:r>
          </a:p>
          <a:p>
            <a:r>
              <a:rPr lang="en-US" dirty="0">
                <a:solidFill>
                  <a:schemeClr val="tx1"/>
                </a:solidFill>
              </a:rPr>
              <a:t>Create/Change/Display Legacy Asset </a:t>
            </a:r>
            <a:r>
              <a:rPr lang="en-US" b="1" dirty="0">
                <a:solidFill>
                  <a:schemeClr val="tx1"/>
                </a:solidFill>
              </a:rPr>
              <a:t>AS91</a:t>
            </a:r>
          </a:p>
          <a:p>
            <a:r>
              <a:rPr lang="en-US" dirty="0">
                <a:solidFill>
                  <a:schemeClr val="tx1"/>
                </a:solidFill>
              </a:rPr>
              <a:t>Depreciation Run Execution </a:t>
            </a:r>
            <a:r>
              <a:rPr lang="en-US" b="1" dirty="0">
                <a:solidFill>
                  <a:schemeClr val="tx1"/>
                </a:solidFill>
              </a:rPr>
              <a:t>AFAB</a:t>
            </a:r>
          </a:p>
          <a:p>
            <a:r>
              <a:rPr lang="en-US" dirty="0">
                <a:solidFill>
                  <a:schemeClr val="tx1"/>
                </a:solidFill>
              </a:rPr>
              <a:t>Transfer Within  Company code</a:t>
            </a:r>
            <a:r>
              <a:rPr lang="en-US" b="1" dirty="0">
                <a:solidFill>
                  <a:schemeClr val="tx1"/>
                </a:solidFill>
              </a:rPr>
              <a:t> ABUMN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58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7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Asset Accounting –End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Asset Retirement by Scrapping </a:t>
            </a:r>
            <a:r>
              <a:rPr lang="en-US" b="1" dirty="0">
                <a:solidFill>
                  <a:schemeClr val="tx1"/>
                </a:solidFill>
              </a:rPr>
              <a:t>ABAVN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Asset Sale Without Customer (manual Value) </a:t>
            </a:r>
            <a:r>
              <a:rPr lang="en-US" b="1" dirty="0">
                <a:solidFill>
                  <a:schemeClr val="tx1"/>
                </a:solidFill>
              </a:rPr>
              <a:t>ABAON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Asset Retirement With Customer </a:t>
            </a:r>
            <a:r>
              <a:rPr lang="en-US" b="1" dirty="0">
                <a:solidFill>
                  <a:schemeClr val="tx1"/>
                </a:solidFill>
              </a:rPr>
              <a:t>F-92</a:t>
            </a:r>
          </a:p>
          <a:p>
            <a:r>
              <a:rPr lang="en-US" b="1" dirty="0">
                <a:solidFill>
                  <a:srgbClr val="FF0000"/>
                </a:solidFill>
              </a:rPr>
              <a:t>Financial Statement Version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Financial Statement Versions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Financial Statement –</a:t>
            </a:r>
            <a:r>
              <a:rPr lang="en-US" b="1" dirty="0">
                <a:solidFill>
                  <a:srgbClr val="FF0000"/>
                </a:solidFill>
              </a:rPr>
              <a:t>S_ALR_87012284 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Cash Journal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GL Account for Cash Journal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Amount Limit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Number Range Intervals for cash Journal Documents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Cash Journal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Create, Change, Delete Business Transactions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Print Parameters for cash journal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Cash Journal FBCJ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Foreign Currency  Valuation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Countries in my SAP System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Country Specify Checks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Insert Regions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Check Exchange Rate types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Translation ratios for currency translation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Enter Exchange rates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Exchange rate Differences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Valuation methods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valuation 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Accounting principles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Check Assignment of Accounting Principle to ledger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Valuation areas and Accounting principles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Prepare Automatic Postings for Foreign currency valuation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Foreign Currency Valuation (New) </a:t>
            </a:r>
            <a:r>
              <a:rPr lang="en-US" b="1" dirty="0">
                <a:solidFill>
                  <a:srgbClr val="FF0000"/>
                </a:solidFill>
              </a:rPr>
              <a:t>FAGL_FC_VAL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24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8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FI-MM 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Define, Copy, Delete, Check Plant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Locations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Define, Copy, Delete, Check Division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Storage locations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Purchasing Organization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Plant to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purchasing organization to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purchasing organization to plant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company code for Material management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Attributes of material types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material Groups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Tolerance limits for price variance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Plant parameters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Tolerance Limits for Goods receipt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Default Tax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Configure Vendor Specific Tolerances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Automatic Status change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Group together valuation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valuation classes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Purchasing groups</a:t>
            </a:r>
          </a:p>
          <a:p>
            <a:r>
              <a:rPr lang="en-US" b="1" dirty="0">
                <a:solidFill>
                  <a:srgbClr val="FF0000"/>
                </a:solidFill>
              </a:rPr>
              <a:t>End User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Purchased material masters –MM01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View material List –MM60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Configure Automatic Postings –</a:t>
            </a:r>
            <a:r>
              <a:rPr lang="en-US" dirty="0">
                <a:solidFill>
                  <a:srgbClr val="FF0000"/>
                </a:solidFill>
              </a:rPr>
              <a:t>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Vendor Master with both Finance and purchasing view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Material Procurement through Purchase Order –ME21N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Goods Receipt against PO –MIGO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Invoice Receipt Against PO –MIRO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Update initial balance update (Goods receipt)-MB1C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Stock Overview –MMBE</a:t>
            </a:r>
          </a:p>
          <a:p>
            <a:r>
              <a:rPr lang="en-US" b="1" dirty="0">
                <a:solidFill>
                  <a:srgbClr val="FF0000"/>
                </a:solidFill>
              </a:rPr>
              <a:t>FI-SD 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Copy, Delete, check Sales Organization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Define, delete, check distribution channel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sales office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sales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sales organization to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distribution channel to sales organization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Division to Sales Organization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Assignment sales and distribution set up sales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Sales office to sales Area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Sales groups to Sales office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sales organization distribution channel plant</a:t>
            </a:r>
            <a:r>
              <a:rPr lang="en-US" b="1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039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9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FI-SD 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Common Distribution channels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Common Divisions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Define, Copy, delete, check shipping point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loading point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transportation planning point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Shipping Point to Plant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Condition types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Access Sequences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And assign Pricing procedures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pricing procedure determination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tax Determination rules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Regional Codes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Delivering plants for tax determination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tax Relevancy of master records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Customer Taxes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Material Taxes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Check Master Data Relevant for Account Assignment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Material: Account Assignment groups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Customers: Account Assignment Groups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and Assign Account keys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Account keys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Account keys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GL Accounts OBYC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Shipping Points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Set up partner Determination</a:t>
            </a:r>
          </a:p>
          <a:p>
            <a:r>
              <a:rPr lang="en-US" b="1" dirty="0">
                <a:solidFill>
                  <a:srgbClr val="FF0000"/>
                </a:solidFill>
              </a:rPr>
              <a:t>End User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Customer Master for Sale 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Finished Goods material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condition records VK11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Sales Order VA01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Update the stock (Good receipt) MB1C or MIGO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Outbound Delivery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With reference to Sales order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Post Goods Issue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Billing Document creation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Customer Report FBL5N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8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10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0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CO Configuration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Controlling Area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Activate Components/Control Indicators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Assignment of Company code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Number ranges for controlling documents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Versions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Cost Elements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Batch Input Session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the secondary cost elements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Cost Elements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Cost Center Categories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Cost Center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of Cost Element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Cost Centers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Statistical key figures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Activity type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Planning Value to the Statistical Key Figure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Report on cost center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Activity Independent Cost Planning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Distribution Method of Primary Allocation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Execute the above distribution method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Assessment method of secondary Allocation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Execute Assessment method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Assessment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Execute Assessment cycle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Creation of variant for Cost Elements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Splitting Structure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Splitting Structure to Cost Centers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Splitting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Plan Price Calculation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Cost Center Budget Planning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Budget Planning profile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Cost Center Budget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Enter GL Account Document FB50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Cost Center: Actual/Plan/Variance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Line Item Reporting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Enter Actual Statistical Key figures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the Actual Distribution cycle for primary cost allocations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Execute Distribution cycle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Assessment cycle for Assessment method for management costs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Execute the Assessment cycle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the Actual price calculation settings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Cost Center Actual Cost Splitting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527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“SAP Course Content.”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11</a:t>
            </a:fld>
            <a:endParaRPr lang="en-US" altLang="zh-CN" noProof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2F171E-AC2B-4C77-8D6F-74942C9686AD}"/>
              </a:ext>
            </a:extLst>
          </p:cNvPr>
          <p:cNvSpPr/>
          <p:nvPr/>
        </p:nvSpPr>
        <p:spPr>
          <a:xfrm>
            <a:off x="0" y="-38100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Actual Price calculations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Product Planning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bills of material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Works Centers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Create work Center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Routings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Assign Automatic Account Assignment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Configure Automatic Postings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Costing sheet rows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Maintain Overhead Cost Elements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Costing Sheet rows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Costing Variant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Define Cost Component Structure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Cost Estimation with Quantity Structure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Price Update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EA43EA-83D3-4E24-ACCB-C92005C6C26F}"/>
              </a:ext>
            </a:extLst>
          </p:cNvPr>
          <p:cNvSpPr/>
          <p:nvPr/>
        </p:nvSpPr>
        <p:spPr>
          <a:xfrm>
            <a:off x="6095999" y="42862"/>
            <a:ext cx="6095999" cy="6772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3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9576725-5FD5-0E5D-4FD3-2E35020D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49" y="2378698"/>
            <a:ext cx="10387026" cy="2100604"/>
          </a:xfrm>
        </p:spPr>
        <p:txBody>
          <a:bodyPr/>
          <a:lstStyle/>
          <a:p>
            <a:pPr algn="ctr"/>
            <a:r>
              <a:rPr lang="en-US" dirty="0"/>
              <a:t>Advanced Topics and Important for Experienced profiles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4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9576725-5FD5-0E5D-4FD3-2E35020D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49" y="1614146"/>
            <a:ext cx="3909993" cy="3629708"/>
          </a:xfrm>
        </p:spPr>
        <p:txBody>
          <a:bodyPr/>
          <a:lstStyle/>
          <a:p>
            <a:r>
              <a:rPr lang="en-US" dirty="0"/>
              <a:t>Advanced Topics and Important for Experienced profiles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F816F-E557-EF17-FA3D-67F4F647CA3C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13</a:t>
            </a:fld>
            <a:endParaRPr lang="en-US" altLang="zh-CN" dirty="0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C95ED0EF-B262-4264-9B34-DE339D093C4D}"/>
              </a:ext>
            </a:extLst>
          </p:cNvPr>
          <p:cNvSpPr/>
          <p:nvPr/>
        </p:nvSpPr>
        <p:spPr>
          <a:xfrm>
            <a:off x="4419598" y="400049"/>
            <a:ext cx="4162427" cy="40671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Taxes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GST (Goods and Service Tax)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TCS (Tax Collected at source)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TDS (Tax Deducted at Source)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ODN (official Document Number)</a:t>
            </a:r>
          </a:p>
          <a:p>
            <a:r>
              <a:rPr lang="en-US" b="1" dirty="0">
                <a:solidFill>
                  <a:srgbClr val="FF0000"/>
                </a:solidFill>
              </a:rPr>
              <a:t>Tax Jurisdiction Process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USA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CANDA</a:t>
            </a:r>
          </a:p>
          <a:p>
            <a:r>
              <a:rPr lang="en-US" b="1" dirty="0">
                <a:solidFill>
                  <a:srgbClr val="FF0000"/>
                </a:solidFill>
              </a:rPr>
              <a:t>VAT Tax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Mexican</a:t>
            </a:r>
          </a:p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BBD4279-5FC5-4365-84F7-C720F28D2605}"/>
              </a:ext>
            </a:extLst>
          </p:cNvPr>
          <p:cNvSpPr/>
          <p:nvPr/>
        </p:nvSpPr>
        <p:spPr>
          <a:xfrm>
            <a:off x="8753475" y="400049"/>
            <a:ext cx="3014676" cy="40671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DMEE ( outgoing Payment file preparation with live XML file process and automation)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Lock Box (Check file automation Process for US and Canada markets)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rgbClr val="00B050"/>
                </a:solidFill>
              </a:rPr>
              <a:t>EBRS With MT940 With Live file processing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C2C2A0F6-1900-43CC-B927-AAEA89017F3E}"/>
              </a:ext>
            </a:extLst>
          </p:cNvPr>
          <p:cNvSpPr/>
          <p:nvPr/>
        </p:nvSpPr>
        <p:spPr>
          <a:xfrm>
            <a:off x="4419598" y="4572000"/>
            <a:ext cx="7348553" cy="15430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BOA ( Bank of America) Paid Check file Automation Process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RBC (Royal Bank of Canada) Paid Check file Automation Process</a:t>
            </a:r>
            <a:endParaRPr lang="en-IN" dirty="0">
              <a:solidFill>
                <a:srgbClr val="9843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10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9576725-5FD5-0E5D-4FD3-2E35020D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49" y="1614146"/>
            <a:ext cx="3909993" cy="3629708"/>
          </a:xfrm>
        </p:spPr>
        <p:txBody>
          <a:bodyPr/>
          <a:lstStyle/>
          <a:p>
            <a:r>
              <a:rPr lang="en-US" dirty="0"/>
              <a:t>Advanced Topics and Important for Experienced profiles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F816F-E557-EF17-FA3D-67F4F647CA3C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14</a:t>
            </a:fld>
            <a:endParaRPr lang="en-US" altLang="zh-CN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C2C2A0F6-1900-43CC-B927-AAEA89017F3E}"/>
              </a:ext>
            </a:extLst>
          </p:cNvPr>
          <p:cNvSpPr/>
          <p:nvPr/>
        </p:nvSpPr>
        <p:spPr>
          <a:xfrm>
            <a:off x="4333842" y="0"/>
            <a:ext cx="7858158" cy="685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SAP ECC and S4 HANA Differences, and Comparison of Changes 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Data Migration Process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Data objects for FI-Master Data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General Ledger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Profit Center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Cost Center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House banks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Transactional Data Objects for FI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Accounts Payable Open Items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Accounts Receivable Open Items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Asset master Data and Transactional Data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GL Open Items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GL Balances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Data Migration Process explained in the 3 different methods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LTMC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LSMW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LSMW with IDOC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IN" dirty="0">
              <a:solidFill>
                <a:srgbClr val="9843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565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9576725-5FD5-0E5D-4FD3-2E35020D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49" y="1614146"/>
            <a:ext cx="3909993" cy="3629708"/>
          </a:xfrm>
        </p:spPr>
        <p:txBody>
          <a:bodyPr/>
          <a:lstStyle/>
          <a:p>
            <a:r>
              <a:rPr lang="en-US" dirty="0"/>
              <a:t>Advanced Topics and Important for Experienced profiles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F816F-E557-EF17-FA3D-67F4F647CA3C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15</a:t>
            </a:fld>
            <a:endParaRPr lang="en-US" altLang="zh-CN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C2C2A0F6-1900-43CC-B927-AAEA89017F3E}"/>
              </a:ext>
            </a:extLst>
          </p:cNvPr>
          <p:cNvSpPr/>
          <p:nvPr/>
        </p:nvSpPr>
        <p:spPr>
          <a:xfrm>
            <a:off x="4333842" y="0"/>
            <a:ext cx="7858158" cy="685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98432A"/>
                </a:solidFill>
              </a:rPr>
              <a:t>Functional Specification Process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Custom Reports Logic Preparation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Table Details analysis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New Table details explanation for in HANA Data base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Enhancement Process and testing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8432A"/>
                </a:solidFill>
              </a:rPr>
              <a:t> 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Project Implementation Process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ASAP Methodology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Activate Methodology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</a:rPr>
              <a:t>Cutover Activities for implementation and rollout projects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IN" dirty="0">
              <a:solidFill>
                <a:srgbClr val="9843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753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2080</Words>
  <Application>Microsoft Office PowerPoint</Application>
  <PresentationFormat>Widescreen</PresentationFormat>
  <Paragraphs>453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Posterama Text SemiBold</vt:lpstr>
      <vt:lpstr>Wingdings</vt:lpstr>
      <vt:lpstr>Office Theme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“SAP Course Content.”</vt:lpstr>
      <vt:lpstr>Advanced Topics and Important for Experienced profiles </vt:lpstr>
      <vt:lpstr>Advanced Topics and Important for Experienced profiles </vt:lpstr>
      <vt:lpstr>Advanced Topics and Important for Experienced profiles </vt:lpstr>
      <vt:lpstr>Advanced Topics and Important for Experienced profiles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“SAP Course Content.”</dc:title>
  <dc:creator>Lakshman Pilla</dc:creator>
  <cp:lastModifiedBy>Vijaya Bhaskar Bijivemula</cp:lastModifiedBy>
  <cp:revision>2</cp:revision>
  <dcterms:created xsi:type="dcterms:W3CDTF">2025-10-23T07:33:54Z</dcterms:created>
  <dcterms:modified xsi:type="dcterms:W3CDTF">2026-01-21T08:22:12Z</dcterms:modified>
</cp:coreProperties>
</file>